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1DEF4-BE65-4ADC-9D70-F145EAB495EA}" type="datetimeFigureOut">
              <a:rPr lang="en-US" smtClean="0"/>
              <a:t>4/5/2012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D6BF-0D07-4CA4-ADDA-21B0FE444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592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1DEF4-BE65-4ADC-9D70-F145EAB495EA}" type="datetimeFigureOut">
              <a:rPr lang="en-US" smtClean="0"/>
              <a:t>4/5/2012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D6BF-0D07-4CA4-ADDA-21B0FE444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600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1DEF4-BE65-4ADC-9D70-F145EAB495EA}" type="datetimeFigureOut">
              <a:rPr lang="en-US" smtClean="0"/>
              <a:t>4/5/2012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D6BF-0D07-4CA4-ADDA-21B0FE444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543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1DEF4-BE65-4ADC-9D70-F145EAB495EA}" type="datetimeFigureOut">
              <a:rPr lang="en-US" smtClean="0"/>
              <a:t>4/5/2012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D6BF-0D07-4CA4-ADDA-21B0FE444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435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1DEF4-BE65-4ADC-9D70-F145EAB495EA}" type="datetimeFigureOut">
              <a:rPr lang="en-US" smtClean="0"/>
              <a:t>4/5/2012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D6BF-0D07-4CA4-ADDA-21B0FE444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897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1DEF4-BE65-4ADC-9D70-F145EAB495EA}" type="datetimeFigureOut">
              <a:rPr lang="en-US" smtClean="0"/>
              <a:t>4/5/2012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D6BF-0D07-4CA4-ADDA-21B0FE444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936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1DEF4-BE65-4ADC-9D70-F145EAB495EA}" type="datetimeFigureOut">
              <a:rPr lang="en-US" smtClean="0"/>
              <a:t>4/5/2012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D6BF-0D07-4CA4-ADDA-21B0FE444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002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1DEF4-BE65-4ADC-9D70-F145EAB495EA}" type="datetimeFigureOut">
              <a:rPr lang="en-US" smtClean="0"/>
              <a:t>4/5/2012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D6BF-0D07-4CA4-ADDA-21B0FE444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605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1DEF4-BE65-4ADC-9D70-F145EAB495EA}" type="datetimeFigureOut">
              <a:rPr lang="en-US" smtClean="0"/>
              <a:t>4/5/2012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D6BF-0D07-4CA4-ADDA-21B0FE444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143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1DEF4-BE65-4ADC-9D70-F145EAB495EA}" type="datetimeFigureOut">
              <a:rPr lang="en-US" smtClean="0"/>
              <a:t>4/5/2012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D6BF-0D07-4CA4-ADDA-21B0FE444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097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1DEF4-BE65-4ADC-9D70-F145EAB495EA}" type="datetimeFigureOut">
              <a:rPr lang="en-US" smtClean="0"/>
              <a:t>4/5/2012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D6BF-0D07-4CA4-ADDA-21B0FE444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613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1DEF4-BE65-4ADC-9D70-F145EAB495EA}" type="datetimeFigureOut">
              <a:rPr lang="en-US" smtClean="0"/>
              <a:t>4/5/2012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CD6BF-0D07-4CA4-ADDA-21B0FE444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492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Labor After the Civil War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6041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gains made by labor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Drop in hours worked per day and days worked per week.</a:t>
            </a:r>
          </a:p>
          <a:p>
            <a:r>
              <a:rPr lang="en-US" dirty="0" smtClean="0"/>
              <a:t>Reduction of child labor. </a:t>
            </a:r>
          </a:p>
          <a:p>
            <a:pPr lvl="1"/>
            <a:r>
              <a:rPr lang="en-US" dirty="0" smtClean="0"/>
              <a:t>State regulation</a:t>
            </a:r>
          </a:p>
          <a:p>
            <a:pPr lvl="1"/>
            <a:r>
              <a:rPr lang="en-US" dirty="0" smtClean="0"/>
              <a:t>Increase in compulsory schooling laws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4611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As firms grew in size, workers organized to form unions to bargain more effectively for higher wages and better working conditions. </a:t>
            </a:r>
          </a:p>
          <a:p>
            <a:r>
              <a:rPr lang="en-US" dirty="0" smtClean="0"/>
              <a:t>Union is basically a cartel where the members are workers rather than firms selling a product.</a:t>
            </a:r>
          </a:p>
          <a:p>
            <a:r>
              <a:rPr lang="en-US" dirty="0" smtClean="0"/>
              <a:t>To be effective all workers in the industry have to be members. Because of the incentive to free ride, they will not join unless legally compelled to do so.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783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Firms opposed unionization both in the courts and at the firm level</a:t>
            </a:r>
          </a:p>
          <a:p>
            <a:r>
              <a:rPr lang="en-US" dirty="0" smtClean="0"/>
              <a:t>Violence on both sides was common during the early part of the movement. </a:t>
            </a:r>
          </a:p>
          <a:p>
            <a:r>
              <a:rPr lang="en-US" dirty="0" smtClean="0"/>
              <a:t>Were unions responsible for labors gains during this period?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9308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4"/>
          <p:cNvSpPr>
            <a:spLocks noGrp="1" noChangeArrowheads="1"/>
          </p:cNvSpPr>
          <p:nvPr>
            <p:ph type="title"/>
          </p:nvPr>
        </p:nvSpPr>
        <p:spPr>
          <a:xfrm>
            <a:off x="459581" y="152400"/>
            <a:ext cx="8229600" cy="1020762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Union </a:t>
            </a:r>
            <a:r>
              <a:rPr lang="en-US" dirty="0" smtClean="0"/>
              <a:t>Membership, Selected Years</a:t>
            </a:r>
          </a:p>
        </p:txBody>
      </p:sp>
      <p:pic>
        <p:nvPicPr>
          <p:cNvPr id="14438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143000"/>
            <a:ext cx="6883400" cy="4047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219200" y="5486400"/>
            <a:ext cx="7391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Union membership is small during this period. Probably more effective at lobbying to change state laws to restrict length of working </a:t>
            </a:r>
            <a:r>
              <a:rPr lang="en-US" smtClean="0"/>
              <a:t>day and child labor.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41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 </a:t>
            </a:r>
            <a:r>
              <a:rPr lang="en-US" dirty="0" smtClean="0"/>
              <a:t>Population and Labor Force (in Millions), 1870–1920</a:t>
            </a:r>
          </a:p>
        </p:txBody>
      </p:sp>
      <p:pic>
        <p:nvPicPr>
          <p:cNvPr id="13824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599" y="1600200"/>
            <a:ext cx="8443913" cy="2944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55599" y="4724400"/>
            <a:ext cx="84439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Population is increasing, as is immigration. The labor force is also increasing faster than population up until WWI.  Most of this labor is not working in agriculture.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89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Why is population increasing?</a:t>
            </a:r>
            <a:endParaRPr lang="en-US" dirty="0" smtClean="0"/>
          </a:p>
        </p:txBody>
      </p:sp>
      <p:pic>
        <p:nvPicPr>
          <p:cNvPr id="139268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738"/>
          <a:stretch/>
        </p:blipFill>
        <p:spPr bwMode="auto">
          <a:xfrm>
            <a:off x="1219200" y="1438276"/>
            <a:ext cx="6248400" cy="2714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33400" y="4648200"/>
            <a:ext cx="7467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Birthrate or fertility is declining for blacks and whites.</a:t>
            </a:r>
          </a:p>
          <a:p>
            <a:pPr marL="342900" indent="-342900">
              <a:buAutoNum type="arabicPeriod"/>
            </a:pPr>
            <a:r>
              <a:rPr lang="en-US" dirty="0" smtClean="0"/>
              <a:t>Death rates are declining faster. (Increase in life expectancy)</a:t>
            </a:r>
          </a:p>
          <a:p>
            <a:pPr marL="342900" indent="-342900">
              <a:buAutoNum type="arabicPeriod"/>
            </a:pPr>
            <a:r>
              <a:rPr lang="en-US" dirty="0" smtClean="0"/>
              <a:t>Why?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213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Decline in Birthrates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Economics of family-cost </a:t>
            </a:r>
            <a:r>
              <a:rPr lang="en-US" sz="2800" dirty="0" err="1" smtClean="0"/>
              <a:t>vs</a:t>
            </a:r>
            <a:r>
              <a:rPr lang="en-US" sz="2800" dirty="0" smtClean="0"/>
              <a:t> benefits</a:t>
            </a:r>
          </a:p>
          <a:p>
            <a:r>
              <a:rPr lang="en-US" sz="2800" dirty="0" smtClean="0"/>
              <a:t>Factors that increase cost-</a:t>
            </a:r>
          </a:p>
          <a:p>
            <a:pPr lvl="1"/>
            <a:r>
              <a:rPr lang="en-US" sz="2400" dirty="0" smtClean="0"/>
              <a:t>Compulsory schooling laws</a:t>
            </a:r>
          </a:p>
          <a:p>
            <a:r>
              <a:rPr lang="en-US" sz="2800" dirty="0" smtClean="0"/>
              <a:t>Factors the reduce benefit</a:t>
            </a:r>
          </a:p>
          <a:p>
            <a:pPr lvl="1"/>
            <a:r>
              <a:rPr lang="en-US" sz="2400" dirty="0" smtClean="0"/>
              <a:t>Urbanization limits the contribution of children to family income (children work on farms earlier)</a:t>
            </a:r>
          </a:p>
          <a:p>
            <a:pPr lvl="1"/>
            <a:r>
              <a:rPr lang="en-US" sz="2400" dirty="0" smtClean="0"/>
              <a:t>Land and machinery become more important than labor</a:t>
            </a:r>
          </a:p>
          <a:p>
            <a:r>
              <a:rPr lang="en-US" sz="2800" dirty="0" smtClean="0"/>
              <a:t>Increase in income changes preferences for children.</a:t>
            </a:r>
          </a:p>
          <a:p>
            <a:pPr lvl="1"/>
            <a:r>
              <a:rPr lang="en-US" dirty="0" smtClean="0"/>
              <a:t>Quality </a:t>
            </a:r>
            <a:r>
              <a:rPr lang="en-US" dirty="0" err="1" smtClean="0"/>
              <a:t>vs</a:t>
            </a:r>
            <a:r>
              <a:rPr lang="en-US" dirty="0" smtClean="0"/>
              <a:t> quantity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174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Decline in Death 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Better public health measures</a:t>
            </a:r>
          </a:p>
          <a:p>
            <a:pPr lvl="1"/>
            <a:r>
              <a:rPr lang="en-US" dirty="0" smtClean="0"/>
              <a:t>Improved sanitation and sewage disposal</a:t>
            </a:r>
          </a:p>
          <a:p>
            <a:pPr lvl="1"/>
            <a:r>
              <a:rPr lang="en-US" dirty="0" smtClean="0"/>
              <a:t>Improved water supplies</a:t>
            </a:r>
          </a:p>
          <a:p>
            <a:pPr lvl="2"/>
            <a:r>
              <a:rPr lang="en-US" dirty="0" smtClean="0"/>
              <a:t>Chlorination, piped water systems.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848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 </a:t>
            </a:r>
            <a:r>
              <a:rPr lang="en-US" dirty="0" smtClean="0"/>
              <a:t>U.S. Immigration and Business Cycles, 1865–1914</a:t>
            </a:r>
          </a:p>
        </p:txBody>
      </p:sp>
      <p:pic>
        <p:nvPicPr>
          <p:cNvPr id="14029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600200"/>
            <a:ext cx="4908525" cy="393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715000" y="1752600"/>
            <a:ext cx="2667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Immigration increases when income is high and goes down during recessions.</a:t>
            </a:r>
          </a:p>
          <a:p>
            <a:endParaRPr lang="en-US" dirty="0"/>
          </a:p>
          <a:p>
            <a:r>
              <a:rPr lang="en-US" dirty="0" smtClean="0"/>
              <a:t>Where do people come from?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443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Origins </a:t>
            </a:r>
            <a:r>
              <a:rPr lang="en-US" dirty="0" smtClean="0"/>
              <a:t>of Immigrants, 1820–1920 (in Percent)</a:t>
            </a:r>
          </a:p>
        </p:txBody>
      </p:sp>
      <p:pic>
        <p:nvPicPr>
          <p:cNvPr id="1413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76400"/>
            <a:ext cx="8410575" cy="168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33400" y="3733800"/>
            <a:ext cx="7696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More immigrants come from central, eastern and southern Europe after 1890.  Reflects rising incomes in Western </a:t>
            </a:r>
            <a:r>
              <a:rPr lang="en-US" dirty="0"/>
              <a:t>E</a:t>
            </a:r>
            <a:r>
              <a:rPr lang="en-US" dirty="0" smtClean="0"/>
              <a:t>urope  and lack of economic opportunity and political unrest in other parts of Europe. </a:t>
            </a:r>
          </a:p>
          <a:p>
            <a:endParaRPr lang="en-US" dirty="0"/>
          </a:p>
          <a:p>
            <a:r>
              <a:rPr lang="en-US" dirty="0" smtClean="0"/>
              <a:t>As before immigrants tend to be unskilled labor. When education and schools are taken into account there is not much evidence of discrimination in the labor market.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391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sz="3600" dirty="0" smtClean="0"/>
              <a:t>What happens to wages?</a:t>
            </a:r>
            <a:br>
              <a:rPr lang="en-US" sz="3600" dirty="0" smtClean="0"/>
            </a:br>
            <a:r>
              <a:rPr lang="en-US" sz="3600" dirty="0" smtClean="0"/>
              <a:t> Real Earnings of Nonfarm Employees</a:t>
            </a:r>
            <a:endParaRPr lang="en-US" sz="3600" dirty="0" smtClean="0"/>
          </a:p>
        </p:txBody>
      </p:sp>
      <p:pic>
        <p:nvPicPr>
          <p:cNvPr id="14336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5825" y="1524000"/>
            <a:ext cx="4625975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943600" y="1828800"/>
            <a:ext cx="28194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Series differ because the first does not account for unemployment.  Notice the upward trend continues after 1890.  </a:t>
            </a:r>
          </a:p>
          <a:p>
            <a:r>
              <a:rPr lang="en-US" dirty="0" smtClean="0"/>
              <a:t>Consistent with increases in demand for labor being larger than supply.</a:t>
            </a:r>
          </a:p>
          <a:p>
            <a:r>
              <a:rPr lang="en-US" dirty="0" smtClean="0"/>
              <a:t>However, this does not mean all types of labor had equal gains.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45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Did immigrants effect income of US born workers?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 born unskilled workers saw immigrants as a substitute and cause of  wages not rising as fast as they could have.</a:t>
            </a:r>
          </a:p>
          <a:p>
            <a:r>
              <a:rPr lang="en-US" dirty="0" smtClean="0"/>
              <a:t>US skilled workers saw unskilled workers as potential substitutes, reducing the demand for skilled labor.</a:t>
            </a:r>
          </a:p>
          <a:p>
            <a:r>
              <a:rPr lang="en-US" dirty="0" smtClean="0"/>
              <a:t>Both opposed immigration.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890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523</Words>
  <Application>Microsoft Office PowerPoint</Application>
  <PresentationFormat>On-screen Show (4:3)</PresentationFormat>
  <Paragraphs>54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Labor After the Civil War</vt:lpstr>
      <vt:lpstr> Population and Labor Force (in Millions), 1870–1920</vt:lpstr>
      <vt:lpstr>Why is population increasing?</vt:lpstr>
      <vt:lpstr>Decline in Birthrates</vt:lpstr>
      <vt:lpstr>Decline in Death rates</vt:lpstr>
      <vt:lpstr> U.S. Immigration and Business Cycles, 1865–1914</vt:lpstr>
      <vt:lpstr>Origins of Immigrants, 1820–1920 (in Percent)</vt:lpstr>
      <vt:lpstr>What happens to wages?  Real Earnings of Nonfarm Employees</vt:lpstr>
      <vt:lpstr>Did immigrants effect income of US born workers?</vt:lpstr>
      <vt:lpstr>Other gains made by labor</vt:lpstr>
      <vt:lpstr>Unions</vt:lpstr>
      <vt:lpstr>Unions</vt:lpstr>
      <vt:lpstr>Union Membership, Selected Years</vt:lpstr>
    </vt:vector>
  </TitlesOfParts>
  <Company>CSU, Northridge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 After the Civil War</dc:title>
  <dc:creator>Virts, Nancy L</dc:creator>
  <cp:lastModifiedBy>Virts, Nancy L</cp:lastModifiedBy>
  <cp:revision>8</cp:revision>
  <dcterms:created xsi:type="dcterms:W3CDTF">2012-04-05T19:44:28Z</dcterms:created>
  <dcterms:modified xsi:type="dcterms:W3CDTF">2012-04-05T21:42:16Z</dcterms:modified>
</cp:coreProperties>
</file>